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62" r:id="rId3"/>
    <p:sldId id="263" r:id="rId4"/>
    <p:sldId id="286" r:id="rId5"/>
    <p:sldId id="264" r:id="rId6"/>
    <p:sldId id="282" r:id="rId7"/>
    <p:sldId id="265" r:id="rId8"/>
    <p:sldId id="284" r:id="rId9"/>
    <p:sldId id="267" r:id="rId10"/>
    <p:sldId id="283" r:id="rId11"/>
    <p:sldId id="28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1869-859F-43A0-9803-3396AAA19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8FC04-BBAE-409C-AE4B-3B3A9E755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E496-33D2-432E-934B-7864171AB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8B8D2-8207-4086-85DC-02183BD5E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FC9B7-0F16-4DB5-9F92-0BBE2BB7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3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1F07-6DB2-4888-A603-AC849FD7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36B61-3067-4CDA-AF6A-A6DA00471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7AE1F-3F2E-4F31-80A8-07591C6C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F0665-B109-4DE8-B0DB-680992CB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4907D-E4CF-4F90-A507-0CA3CC7E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86CA71-78FF-494C-B11E-D99ED1EA2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C7F40-A331-472B-BE0C-9A15832D3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3F04F-517B-484B-A5A2-0F74F02D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5FD0E-693F-463A-A314-EBF85E26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FC709-7239-4B22-BAEA-CDAC17DC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0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F972-725C-4CB3-AA01-282713AC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4A0F5-BDBD-435D-B6C8-AE3547085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64582-86F5-4D1A-A463-0D55FE4A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F7621-E7A5-43DB-91FA-99D5F174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2D1AC-DC61-4179-AA8B-01C9F4C5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8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AB4BB-AAB8-4C1E-98EC-821BEE29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86A9-F8FF-48B1-AFE4-B3CB851D6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2220-BE3E-4764-849D-823E4AE7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3ED51-B709-4119-B3DA-DFBB3754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2B55E-AAF1-4627-B72C-F13F7BC42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7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EE69-2AF0-4356-BD2E-7D4D5A0B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1A45-CF50-44CA-9FF7-4DADE1FD3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F87D7-C35B-4A60-B2AC-BB6067B5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6866E-CD36-4BE9-A385-9D2BB32B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00790-3465-4DD2-BD80-28A507C4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AB79-F671-4334-A6D7-9CA813C65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1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A8ED-DF01-443E-BC3D-E055E586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C4032-D292-48D7-8B65-F872A92BE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C9991-0441-4267-9D05-A7E6E42C5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028A9D-14E9-45C9-BE22-B3F18CFF1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822AE-F2DB-43E0-9708-6579EDF14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53470-C904-4899-8A5B-F5366070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28D3D-B85E-4F33-9F6B-D2EBB923E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230F6-52F0-45CF-A413-E22DFD55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91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E6E7-5B15-46C5-8C63-23453F64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5FD75B-E090-43E7-86BC-D3372A6E6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D8830-B4BC-4125-A8CC-748DECC5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A92A3-A7CF-46DA-8CD0-EF5B3031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9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F01027-EE92-48FA-A67A-98731FE8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06716C-47C1-4B78-8A09-9AA464C8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86C2-89D9-4CED-9AE3-EF24670B5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9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A373-8AC3-44D0-B061-6EAC2AEA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E6351-6A9D-4925-A463-BFC8222AB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E0CE-E097-411D-8AFC-D62A675FF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114B7-795B-4C69-A07C-7613B3C8A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B4B05-D19F-49CC-A0B7-F1CD6175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DE19A-97B0-45CF-80AC-B0DE1265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16F3-97C9-4B23-9895-9D28722E0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AF2C67-D73E-44A5-AC30-8FFEF13A6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84B43-6AD1-4238-A77E-92ABAD545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0028D-4E60-440D-9326-8055B2758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C6F98-C8D2-4E96-8CD5-A87B336B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A1A4D-2F98-45A7-A1BA-48DF1E4F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7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5C7943-D9D5-4123-8A4A-101A0DAE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45579-628C-4364-81CD-A4D31F866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8F57-729E-4331-BFBB-F0A56F7E0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1B356-E77E-40F8-BEE9-E8783AD70F58}" type="datetimeFigureOut">
              <a:rPr lang="en-US" smtClean="0"/>
              <a:t>12/2/2017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0779-8840-4E21-B056-665222CF19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39B70-D72F-4454-B7E9-0FECC1980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50C2C-1100-4168-862C-24ABEC0C7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0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reference/en/" TargetMode="External"/><Relationship Id="rId2" Type="http://schemas.openxmlformats.org/officeDocument/2006/relationships/hyperlink" Target="https://github.com/rovale/Innoexp2/blob/master/Arduino/01-Blink/01-Blink.in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switch-basics" TargetMode="External"/><Relationship Id="rId2" Type="http://schemas.openxmlformats.org/officeDocument/2006/relationships/hyperlink" Target="https://learn.sparkfun.com/tutorials/pull-up-resist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rovale/Innoexp2/blob/master/Arduino/02-Button/02-Button.ino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vale/Innoexp2/blob/master/Arduino/03-PhotoResistor/03-PhotoResistor.ino" TargetMode="External"/><Relationship Id="rId2" Type="http://schemas.openxmlformats.org/officeDocument/2006/relationships/hyperlink" Target="https://learn.sparkfun.com/tutorials/photocell-hookup-gu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nodered.org/doc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Tutorial/PWM" TargetMode="External"/><Relationship Id="rId2" Type="http://schemas.openxmlformats.org/officeDocument/2006/relationships/hyperlink" Target="https://arduinojson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ws.nodered.org/node/node-red-node-serialpo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node-red-node-arduino" TargetMode="External"/><Relationship Id="rId2" Type="http://schemas.openxmlformats.org/officeDocument/2006/relationships/hyperlink" Target="https://github.com/firmata/protoco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ivemq.com/blog/mqtt-essentials-part-1-introducing-mqt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vale/innoexp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tore.arduino.cc/usa/arduino-nan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use-a-breadboar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light-emitting-diodes-led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sparkfun.com/tutorials/resisto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2" Type="http://schemas.openxmlformats.org/officeDocument/2006/relationships/hyperlink" Target="http://www.wch.cn/download/CH341SER_EX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9D0DA-F524-4BB2-90C6-023C3597A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3E029-74B0-4116-B845-8EA6017B7B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paymaxxpro.com/wp-content/uploads/2017/05/IOT.jpg">
            <a:extLst>
              <a:ext uri="{FF2B5EF4-FFF2-40B4-BE49-F238E27FC236}">
                <a16:creationId xmlns:a16="http://schemas.microsoft.com/office/drawing/2014/main" id="{D2ADDB5A-9146-40E5-A514-DD3145CB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54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Programming</a:t>
            </a:r>
          </a:p>
          <a:p>
            <a:pPr fontAlgn="ctr"/>
            <a:r>
              <a:rPr lang="en-US" dirty="0"/>
              <a:t>01-Blink.ino</a:t>
            </a:r>
          </a:p>
          <a:p>
            <a:pPr lvl="1" fontAlgn="ctr"/>
            <a:r>
              <a:rPr lang="en-US" dirty="0">
                <a:hlinkClick r:id="rId2"/>
              </a:rPr>
              <a:t>https://github.com/rovale/Innoexp2/blob/master/Arduino/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01-Blink/01-Blink.ino</a:t>
            </a:r>
            <a:endParaRPr lang="en-US" dirty="0"/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Written in the Arduino programming language</a:t>
            </a:r>
          </a:p>
          <a:p>
            <a:pPr lvl="2" fontAlgn="ctr"/>
            <a:r>
              <a:rPr lang="en-US" dirty="0">
                <a:hlinkClick r:id="rId3"/>
              </a:rPr>
              <a:t>https://www.arduino.cc/reference/en/</a:t>
            </a:r>
            <a:endParaRPr lang="en-US" dirty="0"/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Defines a constant with the functional name of the pin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Has a setup and a loop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Turns a digital pin on and off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Uses a delay to time the blinking</a:t>
            </a:r>
          </a:p>
          <a:p>
            <a:pPr marL="3657600" lvl="8" indent="0" fontAlgn="ctr">
              <a:buNone/>
            </a:pPr>
            <a:r>
              <a:rPr lang="en-US" dirty="0"/>
              <a:t>		</a:t>
            </a:r>
          </a:p>
        </p:txBody>
      </p:sp>
      <p:pic>
        <p:nvPicPr>
          <p:cNvPr id="4098" name="Picture 2" descr="Afbeeldingsresultaat voor arduino ide">
            <a:extLst>
              <a:ext uri="{FF2B5EF4-FFF2-40B4-BE49-F238E27FC236}">
                <a16:creationId xmlns:a16="http://schemas.microsoft.com/office/drawing/2014/main" id="{DD1CF8B2-13BA-4715-A066-3C94DE0D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54" y="553589"/>
            <a:ext cx="671280" cy="3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57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DF1F8-EE79-4528-AD63-775EE68AD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21" y="2122990"/>
            <a:ext cx="4266163" cy="4164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BTW…</a:t>
            </a:r>
          </a:p>
          <a:p>
            <a:pPr marL="0" indent="0" fontAlgn="ctr">
              <a:buNone/>
            </a:pPr>
            <a:r>
              <a:rPr lang="en-US" dirty="0"/>
              <a:t>There is also an onboard LED,</a:t>
            </a:r>
          </a:p>
          <a:p>
            <a:pPr marL="0" indent="0" fontAlgn="ctr">
              <a:buNone/>
            </a:pPr>
            <a:r>
              <a:rPr lang="en-US" dirty="0"/>
              <a:t>on the Arduinos it’s digital pin 13,</a:t>
            </a:r>
          </a:p>
          <a:p>
            <a:pPr marL="0" indent="0" fontAlgn="ctr">
              <a:buNone/>
            </a:pPr>
            <a:r>
              <a:rPr lang="en-US" dirty="0"/>
              <a:t>constant value of: LED_BUILTIN.</a:t>
            </a:r>
          </a:p>
          <a:p>
            <a:pPr marL="3657600" lvl="8" indent="0" algn="r" font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6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Digital input example - Button</a:t>
            </a:r>
          </a:p>
          <a:p>
            <a:pPr marL="0" indent="0">
              <a:buNone/>
            </a:pPr>
            <a:r>
              <a:rPr lang="en-US" dirty="0"/>
              <a:t>Circuit</a:t>
            </a:r>
          </a:p>
          <a:p>
            <a:pPr fontAlgn="ctr"/>
            <a:r>
              <a:rPr lang="en-US" dirty="0"/>
              <a:t>Input pin</a:t>
            </a:r>
          </a:p>
          <a:p>
            <a:pPr lvl="1" fontAlgn="ctr"/>
            <a:r>
              <a:rPr lang="en-US" dirty="0"/>
              <a:t>Reads a random value when no input is given</a:t>
            </a:r>
          </a:p>
          <a:p>
            <a:pPr fontAlgn="ctr"/>
            <a:r>
              <a:rPr lang="en-US" dirty="0"/>
              <a:t>Pull-up resistor</a:t>
            </a:r>
          </a:p>
          <a:p>
            <a:pPr lvl="1" fontAlgn="ctr"/>
            <a:r>
              <a:rPr lang="en-US" dirty="0">
                <a:hlinkClick r:id="rId2"/>
              </a:rPr>
              <a:t>https://learn.sparkfun.com/tutorials/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pull-up-resistors</a:t>
            </a:r>
            <a:endParaRPr lang="en-US" dirty="0"/>
          </a:p>
          <a:p>
            <a:pPr lvl="1" fontAlgn="ctr"/>
            <a:r>
              <a:rPr lang="en-US" dirty="0"/>
              <a:t>Puts input pin HIGH</a:t>
            </a:r>
          </a:p>
          <a:p>
            <a:pPr lvl="1" fontAlgn="ctr"/>
            <a:r>
              <a:rPr lang="en-US" dirty="0"/>
              <a:t>Prevents random inputs on the input pin </a:t>
            </a:r>
          </a:p>
          <a:p>
            <a:pPr fontAlgn="ctr"/>
            <a:r>
              <a:rPr lang="en-US" dirty="0"/>
              <a:t>Button</a:t>
            </a:r>
          </a:p>
          <a:p>
            <a:pPr lvl="1" fontAlgn="ctr"/>
            <a:r>
              <a:rPr lang="en-US" dirty="0">
                <a:hlinkClick r:id="rId3"/>
              </a:rPr>
              <a:t>https://learn.sparkfun.com/tutorials/switch-basics</a:t>
            </a:r>
            <a:endParaRPr lang="en-US" dirty="0"/>
          </a:p>
          <a:p>
            <a:pPr lvl="1" fontAlgn="ctr"/>
            <a:r>
              <a:rPr lang="en-US" dirty="0"/>
              <a:t>Digital input -&gt; HIGH / LOW</a:t>
            </a:r>
          </a:p>
          <a:p>
            <a:pPr lvl="1" fontAlgn="ctr"/>
            <a:r>
              <a:rPr lang="en-US" dirty="0"/>
              <a:t>Puts input pin LOW when pressed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</a:t>
            </a:r>
          </a:p>
          <a:p>
            <a:pPr fontAlgn="ctr"/>
            <a:r>
              <a:rPr lang="en-US" dirty="0"/>
              <a:t>02-Button.ino</a:t>
            </a:r>
          </a:p>
          <a:p>
            <a:pPr lvl="1" fontAlgn="ctr"/>
            <a:r>
              <a:rPr lang="en-US" dirty="0">
                <a:hlinkClick r:id="rId4"/>
              </a:rPr>
              <a:t>https://github.com/rovale/Innoexp2/blob/master/Arduino/02-Button/02-Button.ino</a:t>
            </a:r>
            <a:endParaRPr lang="en-US" dirty="0"/>
          </a:p>
          <a:p>
            <a:pPr lvl="1" fontAlgn="ctr"/>
            <a:r>
              <a:rPr lang="en-US" dirty="0"/>
              <a:t>Turns the LED on when the button is pressed.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8255C4-2CF3-4095-9938-E52127534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76" y="1919600"/>
            <a:ext cx="5410898" cy="3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7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Analog input example - Photo resistor</a:t>
            </a:r>
          </a:p>
          <a:p>
            <a:pPr marL="0" indent="0">
              <a:buNone/>
            </a:pPr>
            <a:r>
              <a:rPr lang="en-US" dirty="0"/>
              <a:t>Circuit</a:t>
            </a:r>
          </a:p>
          <a:p>
            <a:pPr fontAlgn="ctr"/>
            <a:r>
              <a:rPr lang="en-US" dirty="0">
                <a:hlinkClick r:id="rId2"/>
              </a:rPr>
              <a:t>https://learn.sparkfun.com/tutorials/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photocell-hookup-guide</a:t>
            </a:r>
            <a:endParaRPr lang="en-US" dirty="0"/>
          </a:p>
          <a:p>
            <a:pPr fontAlgn="ctr"/>
            <a:r>
              <a:rPr lang="en-US" dirty="0"/>
              <a:t>Light sensitive, variable resistor</a:t>
            </a:r>
          </a:p>
          <a:p>
            <a:pPr fontAlgn="ctr"/>
            <a:r>
              <a:rPr lang="en-US" dirty="0"/>
              <a:t>More light = less resistance</a:t>
            </a:r>
          </a:p>
          <a:p>
            <a:pPr lvl="1" fontAlgn="ctr"/>
            <a:r>
              <a:rPr lang="en-US" dirty="0"/>
              <a:t>Pitch black: 1.0MΩ+</a:t>
            </a:r>
          </a:p>
          <a:p>
            <a:pPr lvl="1" fontAlgn="ctr"/>
            <a:r>
              <a:rPr lang="en-US" dirty="0"/>
              <a:t>Bright light: 0</a:t>
            </a:r>
          </a:p>
          <a:p>
            <a:pPr fontAlgn="ctr"/>
            <a:r>
              <a:rPr lang="en-US" dirty="0"/>
              <a:t>Analog input (0 – 1024)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Programming</a:t>
            </a:r>
          </a:p>
          <a:p>
            <a:pPr fontAlgn="ctr"/>
            <a:r>
              <a:rPr lang="en-US" dirty="0"/>
              <a:t>03-PhotoResistor.ino</a:t>
            </a:r>
          </a:p>
          <a:p>
            <a:pPr lvl="1" fontAlgn="ctr"/>
            <a:r>
              <a:rPr lang="en-US" dirty="0">
                <a:hlinkClick r:id="rId3"/>
              </a:rPr>
              <a:t>https://github.com/rovale/Innoexp2/blob/master/Arduino/03-PhotoResistor/03-PhotoResistor.ino</a:t>
            </a:r>
            <a:endParaRPr lang="en-US" dirty="0"/>
          </a:p>
          <a:p>
            <a:pPr lvl="1" fontAlgn="ctr"/>
            <a:r>
              <a:rPr lang="en-US" dirty="0"/>
              <a:t>Prints the measured value of a photo resistor to the serial output.</a:t>
            </a:r>
          </a:p>
          <a:p>
            <a:pPr lvl="1" fontAlgn="ctr"/>
            <a:r>
              <a:rPr lang="en-US" dirty="0"/>
              <a:t>uses a non-blocking pattern to time the print-outs.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EEB5D-03B6-4CBE-B71D-28320B991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70" y="1486808"/>
            <a:ext cx="5485999" cy="388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2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Node-Red -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F8397-A3B5-4C07-96F9-2B4D4FC6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127" y="3733803"/>
            <a:ext cx="4347790" cy="2814961"/>
          </a:xfrm>
          <a:prstGeom prst="rect">
            <a:avLst/>
          </a:prstGeom>
        </p:spPr>
      </p:pic>
      <p:pic>
        <p:nvPicPr>
          <p:cNvPr id="6" name="Picture 4" descr="https://camo.githubusercontent.com/a9711baa7a193c03a65272e2263c06ab2fad5d28/687474703a2f2f6e6f64657265642e6f72672f696d616765732f64617368626f617264652e706e67">
            <a:extLst>
              <a:ext uri="{FF2B5EF4-FFF2-40B4-BE49-F238E27FC236}">
                <a16:creationId xmlns:a16="http://schemas.microsoft.com/office/drawing/2014/main" id="{F83485A8-25EE-42C6-9AC3-4E2E85FC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36" y="2101148"/>
            <a:ext cx="3671689" cy="28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699456-BD21-46AD-B1FF-AC74960E6E86}"/>
              </a:ext>
            </a:extLst>
          </p:cNvPr>
          <p:cNvSpPr/>
          <p:nvPr/>
        </p:nvSpPr>
        <p:spPr>
          <a:xfrm>
            <a:off x="606804" y="1048623"/>
            <a:ext cx="78409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https://nodered.org/docs/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will be our flagship!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to wire together our Things, APIs and online services.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Used to create live data dashboards.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Originally developed by IBM and it runs on node.js.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Browser-based editor to create flows of messages and actions.</a:t>
            </a: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runtime in a single-click.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 integrate in an existing solution</a:t>
            </a:r>
          </a:p>
        </p:txBody>
      </p:sp>
      <p:pic>
        <p:nvPicPr>
          <p:cNvPr id="4" name="Picture 2" descr="https://avatars1.githubusercontent.com/u/5375661?s=400&amp;v=4">
            <a:extLst>
              <a:ext uri="{FF2B5EF4-FFF2-40B4-BE49-F238E27FC236}">
                <a16:creationId xmlns:a16="http://schemas.microsoft.com/office/drawing/2014/main" id="{3BA1B4B4-7294-4824-AE69-48B9F46A6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65" y="190149"/>
            <a:ext cx="2934049" cy="29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85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Integrating Arduino in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connect the Arduino to NODE-Red and display a gauge for the light intensity and a dimmer slider for the LED.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Use Arduino as a serial device:</a:t>
            </a:r>
          </a:p>
          <a:p>
            <a:pPr fontAlgn="ctr"/>
            <a:r>
              <a:rPr lang="en-US" dirty="0"/>
              <a:t>Using </a:t>
            </a:r>
            <a:r>
              <a:rPr lang="en-US" dirty="0" err="1"/>
              <a:t>Json</a:t>
            </a:r>
            <a:endParaRPr lang="en-US" dirty="0"/>
          </a:p>
          <a:p>
            <a:pPr lvl="1" fontAlgn="ctr"/>
            <a:r>
              <a:rPr lang="en-US" dirty="0"/>
              <a:t>When some logic needs to be programmed on the Arduino.</a:t>
            </a:r>
          </a:p>
          <a:p>
            <a:pPr fontAlgn="ctr"/>
            <a:r>
              <a:rPr lang="en-US" dirty="0"/>
              <a:t>Using </a:t>
            </a:r>
            <a:r>
              <a:rPr lang="en-US" dirty="0" err="1"/>
              <a:t>Firmata</a:t>
            </a:r>
            <a:endParaRPr lang="en-US" dirty="0"/>
          </a:p>
          <a:p>
            <a:pPr lvl="1" fontAlgn="ctr"/>
            <a:r>
              <a:rPr lang="en-US" dirty="0"/>
              <a:t>When the Arduino is only used as an 'extension' to connect to the physical world.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25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Integrating Arduino in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Json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Arduino programming</a:t>
            </a:r>
          </a:p>
          <a:p>
            <a:pPr fontAlgn="ctr"/>
            <a:r>
              <a:rPr lang="en-US" dirty="0"/>
              <a:t>04-Json</a:t>
            </a:r>
          </a:p>
          <a:p>
            <a:pPr lvl="1" fontAlgn="ctr"/>
            <a:r>
              <a:rPr lang="en-US" dirty="0"/>
              <a:t>Uses a library to create / parse </a:t>
            </a:r>
            <a:r>
              <a:rPr lang="en-US" dirty="0" err="1"/>
              <a:t>Json</a:t>
            </a:r>
            <a:r>
              <a:rPr lang="en-US" dirty="0"/>
              <a:t> messages</a:t>
            </a:r>
          </a:p>
          <a:p>
            <a:pPr lvl="2" fontAlgn="ctr"/>
            <a:r>
              <a:rPr lang="en-US" dirty="0">
                <a:hlinkClick r:id="rId2"/>
              </a:rPr>
              <a:t>https://arduinojson.org</a:t>
            </a:r>
            <a:endParaRPr lang="en-US" dirty="0"/>
          </a:p>
          <a:p>
            <a:pPr lvl="2" fontAlgn="ctr"/>
            <a:r>
              <a:rPr lang="en-US" dirty="0"/>
              <a:t>Libraries always come with examples.</a:t>
            </a:r>
          </a:p>
          <a:p>
            <a:pPr lvl="1" fontAlgn="ctr"/>
            <a:r>
              <a:rPr lang="en-US" dirty="0"/>
              <a:t>Uses power modulation (PWM) to dim the LED.</a:t>
            </a:r>
          </a:p>
          <a:p>
            <a:pPr lvl="2" fontAlgn="ctr"/>
            <a:r>
              <a:rPr lang="en-US" dirty="0">
                <a:hlinkClick r:id="rId3"/>
              </a:rPr>
              <a:t>https://www.arduino.cc/en/Tutorial/PWM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Node-RED programming</a:t>
            </a:r>
          </a:p>
          <a:p>
            <a:pPr fontAlgn="ctr"/>
            <a:r>
              <a:rPr lang="en-US" dirty="0"/>
              <a:t>Flow: Arduino Serial </a:t>
            </a:r>
            <a:r>
              <a:rPr lang="en-US" dirty="0" err="1"/>
              <a:t>Json</a:t>
            </a:r>
            <a:endParaRPr lang="en-US" dirty="0"/>
          </a:p>
          <a:p>
            <a:pPr lvl="1" fontAlgn="ctr"/>
            <a:r>
              <a:rPr lang="en-US" dirty="0"/>
              <a:t>Uses </a:t>
            </a:r>
            <a:r>
              <a:rPr lang="en-US" dirty="0" err="1"/>
              <a:t>serialport</a:t>
            </a:r>
            <a:r>
              <a:rPr lang="en-US" dirty="0"/>
              <a:t> nodes</a:t>
            </a:r>
          </a:p>
          <a:p>
            <a:pPr lvl="2" fontAlgn="ctr"/>
            <a:r>
              <a:rPr lang="en-US" dirty="0">
                <a:hlinkClick r:id="rId4"/>
              </a:rPr>
              <a:t>https://flows.nodered.org/node/node-red-node-serialport</a:t>
            </a:r>
            <a:endParaRPr lang="en-US" dirty="0"/>
          </a:p>
          <a:p>
            <a:pPr lvl="1" fontAlgn="ctr"/>
            <a:r>
              <a:rPr lang="en-US" dirty="0"/>
              <a:t>Connects the Arduino directly to the dashboard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18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Integrating Arduino in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Firmata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Arduino programming</a:t>
            </a:r>
          </a:p>
          <a:p>
            <a:pPr fontAlgn="ctr"/>
            <a:r>
              <a:rPr lang="en-US" dirty="0" err="1"/>
              <a:t>Firmata</a:t>
            </a:r>
            <a:endParaRPr lang="en-US" dirty="0"/>
          </a:p>
          <a:p>
            <a:pPr lvl="1" fontAlgn="ctr"/>
            <a:r>
              <a:rPr lang="en-US" dirty="0">
                <a:hlinkClick r:id="rId2"/>
              </a:rPr>
              <a:t>https://github.com/firmata/protocol</a:t>
            </a:r>
            <a:endParaRPr lang="en-US" dirty="0"/>
          </a:p>
          <a:p>
            <a:pPr lvl="1" fontAlgn="ctr"/>
            <a:r>
              <a:rPr lang="en-US" dirty="0"/>
              <a:t>Exposes all Arduino pins on the serial port.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Node-RED programming</a:t>
            </a:r>
          </a:p>
          <a:p>
            <a:pPr fontAlgn="ctr"/>
            <a:r>
              <a:rPr lang="en-US" dirty="0"/>
              <a:t>Flow: Arduino </a:t>
            </a:r>
            <a:r>
              <a:rPr lang="en-US" dirty="0" err="1"/>
              <a:t>Firmata</a:t>
            </a:r>
            <a:endParaRPr lang="en-US" dirty="0"/>
          </a:p>
          <a:p>
            <a:pPr lvl="1" fontAlgn="ctr"/>
            <a:r>
              <a:rPr lang="en-US" dirty="0"/>
              <a:t>Uses Arduino nodes</a:t>
            </a:r>
          </a:p>
          <a:p>
            <a:pPr lvl="2" fontAlgn="ctr"/>
            <a:r>
              <a:rPr lang="en-US" dirty="0">
                <a:hlinkClick r:id="rId3"/>
              </a:rPr>
              <a:t>https://www.npmjs.com/package/node-red-node-arduino</a:t>
            </a:r>
            <a:endParaRPr lang="en-US" dirty="0"/>
          </a:p>
          <a:p>
            <a:pPr lvl="1" fontAlgn="ctr"/>
            <a:r>
              <a:rPr lang="en-US" dirty="0"/>
              <a:t>Also connects the Arduino directly to the dashboard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2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Connect the Arduino via Node-RED to the Internet of Things using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https://301o583r8shhildde3s0vcnh-wpengine.netdna-ssl.com/wp-content/uploads/2017/08/MQTTorg-logo.jpg">
            <a:extLst>
              <a:ext uri="{FF2B5EF4-FFF2-40B4-BE49-F238E27FC236}">
                <a16:creationId xmlns:a16="http://schemas.microsoft.com/office/drawing/2014/main" id="{CA77974F-1844-40D1-9B08-3723616BE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83" y="2130476"/>
            <a:ext cx="8829959" cy="259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720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MQTT</a:t>
            </a:r>
          </a:p>
          <a:p>
            <a:pPr fontAlgn="ctr"/>
            <a:r>
              <a:rPr lang="en-US" dirty="0">
                <a:hlinkClick r:id="rId2"/>
              </a:rPr>
              <a:t>https://www.hivemq.com/blog/mqtt-essentials-part-1-introducing-mqtt</a:t>
            </a:r>
            <a:endParaRPr lang="en-US" dirty="0"/>
          </a:p>
          <a:p>
            <a:pPr fontAlgn="ctr"/>
            <a:r>
              <a:rPr lang="en-US" dirty="0"/>
              <a:t>Message Queuing Telemetry Transport</a:t>
            </a:r>
          </a:p>
          <a:p>
            <a:pPr fontAlgn="ctr"/>
            <a:r>
              <a:rPr lang="en-US" dirty="0"/>
              <a:t>The protocol of the Internet of Things</a:t>
            </a:r>
          </a:p>
          <a:p>
            <a:pPr fontAlgn="ctr"/>
            <a:r>
              <a:rPr lang="en-US" dirty="0"/>
              <a:t>Highlights</a:t>
            </a:r>
          </a:p>
          <a:p>
            <a:pPr lvl="1" fontAlgn="ctr"/>
            <a:r>
              <a:rPr lang="en-US" dirty="0"/>
              <a:t>Client / broker</a:t>
            </a:r>
          </a:p>
          <a:p>
            <a:pPr lvl="1" fontAlgn="ctr"/>
            <a:r>
              <a:rPr lang="en-US" dirty="0"/>
              <a:t>Publish / subscribe</a:t>
            </a:r>
          </a:p>
          <a:p>
            <a:pPr lvl="1" fontAlgn="ctr"/>
            <a:r>
              <a:rPr lang="en-US" dirty="0"/>
              <a:t>Quality of Service</a:t>
            </a:r>
          </a:p>
          <a:p>
            <a:pPr lvl="1" fontAlgn="ctr"/>
            <a:r>
              <a:rPr lang="en-US" dirty="0"/>
              <a:t>Persistent Sessions</a:t>
            </a:r>
          </a:p>
          <a:p>
            <a:pPr lvl="1" fontAlgn="ctr"/>
            <a:r>
              <a:rPr lang="en-US" dirty="0"/>
              <a:t>Retained Messages</a:t>
            </a:r>
          </a:p>
          <a:p>
            <a:pPr lvl="1" fontAlgn="ctr"/>
            <a:r>
              <a:rPr lang="en-US" dirty="0"/>
              <a:t>Last Will</a:t>
            </a:r>
          </a:p>
          <a:p>
            <a:pPr marL="0" indent="0" fontAlgn="ctr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70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0D51-E7F0-4704-9F22-F06BCB78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4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Internet Of Things -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77401-6E7F-46BE-906A-689E8D581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9960"/>
            <a:ext cx="10515600" cy="492700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Arduino - Hello World</a:t>
            </a:r>
          </a:p>
          <a:p>
            <a:pPr fontAlgn="ctr"/>
            <a:r>
              <a:rPr lang="en-US" dirty="0"/>
              <a:t>Introduction to Arduino</a:t>
            </a:r>
          </a:p>
          <a:p>
            <a:pPr fontAlgn="ctr"/>
            <a:r>
              <a:rPr lang="en-US" dirty="0"/>
              <a:t>Blinking LED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Arduino - Advanced</a:t>
            </a:r>
          </a:p>
          <a:p>
            <a:pPr fontAlgn="ctr"/>
            <a:r>
              <a:rPr lang="en-US" dirty="0"/>
              <a:t>Button and photo resistor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Node-Red - Introduction</a:t>
            </a:r>
          </a:p>
          <a:p>
            <a:pPr fontAlgn="ctr"/>
            <a:r>
              <a:rPr lang="en-US" dirty="0"/>
              <a:t>Introduction to Node-Red, our flagship</a:t>
            </a:r>
          </a:p>
          <a:p>
            <a:pPr marL="0" indent="0">
              <a:buNone/>
            </a:pPr>
            <a:r>
              <a:rPr lang="en-US" b="1" dirty="0"/>
              <a:t> 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Integrating Arduino in Node-Red</a:t>
            </a:r>
          </a:p>
          <a:p>
            <a:pPr fontAlgn="ctr"/>
            <a:r>
              <a:rPr lang="en-US" dirty="0"/>
              <a:t>Using </a:t>
            </a:r>
            <a:r>
              <a:rPr lang="en-US" dirty="0" err="1"/>
              <a:t>Json</a:t>
            </a:r>
            <a:endParaRPr lang="en-US" dirty="0"/>
          </a:p>
          <a:p>
            <a:pPr fontAlgn="ctr"/>
            <a:r>
              <a:rPr lang="en-US" dirty="0"/>
              <a:t>Using </a:t>
            </a:r>
            <a:r>
              <a:rPr lang="en-US" dirty="0" err="1"/>
              <a:t>Firmata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The Internet of Things</a:t>
            </a:r>
          </a:p>
          <a:p>
            <a:pPr fontAlgn="ctr"/>
            <a:r>
              <a:rPr lang="en-US" dirty="0"/>
              <a:t>Introduction to MQTT</a:t>
            </a:r>
          </a:p>
          <a:p>
            <a:pPr fontAlgn="ctr"/>
            <a:r>
              <a:rPr lang="en-US" dirty="0"/>
              <a:t>Connect to the Internet of Things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https://teamarin.net/wp-content/uploads/2013/08/Internet-of-Things-Needs-IPv6.png">
            <a:extLst>
              <a:ext uri="{FF2B5EF4-FFF2-40B4-BE49-F238E27FC236}">
                <a16:creationId xmlns:a16="http://schemas.microsoft.com/office/drawing/2014/main" id="{CE141F50-4AC4-4DD0-8F8E-BF28F0550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727" y="978239"/>
            <a:ext cx="6455216" cy="569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fbeeldingsresultaat voor arduino ide">
            <a:extLst>
              <a:ext uri="{FF2B5EF4-FFF2-40B4-BE49-F238E27FC236}">
                <a16:creationId xmlns:a16="http://schemas.microsoft.com/office/drawing/2014/main" id="{70B5E5C8-7D4F-4FE2-B53C-B9C2B3D1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79" y="6185285"/>
            <a:ext cx="1214535" cy="63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avatars1.githubusercontent.com/u/5375661?s=400&amp;v=4">
            <a:extLst>
              <a:ext uri="{FF2B5EF4-FFF2-40B4-BE49-F238E27FC236}">
                <a16:creationId xmlns:a16="http://schemas.microsoft.com/office/drawing/2014/main" id="{2FEF1581-A32A-4EDB-88F1-E5FD8D641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38" y="5423855"/>
            <a:ext cx="911812" cy="9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vatars1.githubusercontent.com/u/5375661?s=400&amp;v=4">
            <a:extLst>
              <a:ext uri="{FF2B5EF4-FFF2-40B4-BE49-F238E27FC236}">
                <a16:creationId xmlns:a16="http://schemas.microsoft.com/office/drawing/2014/main" id="{B26CC8FF-B9F2-433C-9F84-E35D0361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18" y="2212269"/>
            <a:ext cx="911812" cy="9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fbeeldingsresultaat voor arduino ide">
            <a:extLst>
              <a:ext uri="{FF2B5EF4-FFF2-40B4-BE49-F238E27FC236}">
                <a16:creationId xmlns:a16="http://schemas.microsoft.com/office/drawing/2014/main" id="{96DAA460-7BB1-4E92-A75E-06D686D7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369" y="1826342"/>
            <a:ext cx="1214535" cy="63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avatars1.githubusercontent.com/u/9460735?s=200&amp;v=4">
            <a:extLst>
              <a:ext uri="{FF2B5EF4-FFF2-40B4-BE49-F238E27FC236}">
                <a16:creationId xmlns:a16="http://schemas.microsoft.com/office/drawing/2014/main" id="{E1B19D32-FA1B-4D94-B690-970277010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083" y="5531082"/>
            <a:ext cx="834854" cy="83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boathorn">
            <a:extLst>
              <a:ext uri="{FF2B5EF4-FFF2-40B4-BE49-F238E27FC236}">
                <a16:creationId xmlns:a16="http://schemas.microsoft.com/office/drawing/2014/main" id="{9A18D926-BB55-46E1-A8A3-64E0127D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13" y="5608040"/>
            <a:ext cx="1286168" cy="78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20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Publish / subscribe</a:t>
            </a:r>
          </a:p>
          <a:p>
            <a:pPr fontAlgn="ctr"/>
            <a:r>
              <a:rPr lang="en-US" dirty="0"/>
              <a:t>A client can publish messages to a topic</a:t>
            </a:r>
          </a:p>
          <a:p>
            <a:pPr lvl="1" fontAlgn="ctr"/>
            <a:r>
              <a:rPr lang="en-US" dirty="0"/>
              <a:t>Topic: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evs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/innoexp2/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some_device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/sensor/light</a:t>
            </a:r>
          </a:p>
          <a:p>
            <a:pPr lvl="1" fontAlgn="ctr"/>
            <a:r>
              <a:rPr lang="en-US" dirty="0"/>
              <a:t>Payload: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567</a:t>
            </a:r>
          </a:p>
          <a:p>
            <a:pPr marL="457200" lvl="1" indent="0" fontAlgn="ctr">
              <a:buNone/>
            </a:pPr>
            <a:endParaRPr lang="en-US" dirty="0"/>
          </a:p>
          <a:p>
            <a:pPr fontAlgn="ctr"/>
            <a:r>
              <a:rPr lang="en-US" dirty="0"/>
              <a:t>A client can subscribe to topics</a:t>
            </a:r>
          </a:p>
          <a:p>
            <a:pPr lvl="1" fontAlgn="ctr"/>
            <a:r>
              <a:rPr lang="en-US" dirty="0"/>
              <a:t>One topic: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evs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/innoexp2/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some_device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/sensor/light</a:t>
            </a:r>
          </a:p>
          <a:p>
            <a:pPr lvl="1" fontAlgn="ctr"/>
            <a:r>
              <a:rPr lang="en-US" dirty="0"/>
              <a:t>Using single level wildcards: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evs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/innoexp2/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+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/sensor/light</a:t>
            </a:r>
          </a:p>
          <a:p>
            <a:pPr lvl="1" fontAlgn="ctr"/>
            <a:r>
              <a:rPr lang="en-US" dirty="0"/>
              <a:t>Using multi-level wildcards: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evs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/innoexp2/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some_device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/sensor/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fontAlgn="ctr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75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Quality of Service</a:t>
            </a:r>
          </a:p>
          <a:p>
            <a:pPr marL="0" indent="0">
              <a:buNone/>
            </a:pPr>
            <a:r>
              <a:rPr lang="en-US" dirty="0" err="1"/>
              <a:t>QoS</a:t>
            </a:r>
            <a:r>
              <a:rPr lang="en-US" dirty="0"/>
              <a:t> is about the messages being sent from the client to the broker and the other way around.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fontAlgn="ctr"/>
            <a:r>
              <a:rPr lang="en-US" dirty="0" err="1"/>
              <a:t>QoS</a:t>
            </a:r>
            <a:r>
              <a:rPr lang="en-US" dirty="0"/>
              <a:t> level 0 - At most once</a:t>
            </a:r>
          </a:p>
          <a:p>
            <a:pPr fontAlgn="ctr"/>
            <a:r>
              <a:rPr lang="en-US" dirty="0" err="1"/>
              <a:t>QoS</a:t>
            </a:r>
            <a:r>
              <a:rPr lang="en-US" dirty="0"/>
              <a:t> level 1 - At least once</a:t>
            </a:r>
          </a:p>
          <a:p>
            <a:pPr fontAlgn="ctr"/>
            <a:r>
              <a:rPr lang="en-US" dirty="0" err="1"/>
              <a:t>QoS</a:t>
            </a:r>
            <a:r>
              <a:rPr lang="en-US" dirty="0"/>
              <a:t> level 2 - Exactly once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fontAlgn="ctr"/>
            <a:r>
              <a:rPr lang="en-US" dirty="0"/>
              <a:t>Clients have to support it</a:t>
            </a:r>
          </a:p>
          <a:p>
            <a:pPr lvl="1" fontAlgn="ctr"/>
            <a:r>
              <a:rPr lang="en-US" dirty="0"/>
              <a:t>Microcontroller libraries go no higher than</a:t>
            </a:r>
          </a:p>
          <a:p>
            <a:pPr lvl="2" fontAlgn="ctr"/>
            <a:r>
              <a:rPr lang="en-US" dirty="0" err="1"/>
              <a:t>QoS</a:t>
            </a:r>
            <a:r>
              <a:rPr lang="en-US" dirty="0"/>
              <a:t> level 0 for publishing</a:t>
            </a:r>
          </a:p>
          <a:p>
            <a:pPr lvl="2" fontAlgn="ctr"/>
            <a:r>
              <a:rPr lang="en-US" dirty="0" err="1"/>
              <a:t>QoS</a:t>
            </a:r>
            <a:r>
              <a:rPr lang="en-US" dirty="0"/>
              <a:t> level 1 for subscribing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0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Persistent Sessions</a:t>
            </a:r>
          </a:p>
          <a:p>
            <a:pPr marL="0" indent="0">
              <a:buNone/>
            </a:pPr>
            <a:r>
              <a:rPr lang="en-US" dirty="0"/>
              <a:t>Requested when connecting</a:t>
            </a:r>
          </a:p>
          <a:p>
            <a:r>
              <a:rPr lang="en-US" dirty="0" err="1"/>
              <a:t>ClientId</a:t>
            </a:r>
            <a:endParaRPr lang="en-US" dirty="0"/>
          </a:p>
          <a:p>
            <a:r>
              <a:rPr lang="en-US" dirty="0" err="1"/>
              <a:t>CleanSession</a:t>
            </a:r>
            <a:r>
              <a:rPr lang="en-US" dirty="0"/>
              <a:t> (false)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client requests a persistent session, the broker will store session information when the client goes off-line.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It stores:</a:t>
            </a:r>
          </a:p>
          <a:p>
            <a:pPr fontAlgn="ctr"/>
            <a:r>
              <a:rPr lang="en-US" dirty="0"/>
              <a:t>The existence of a session</a:t>
            </a:r>
          </a:p>
          <a:p>
            <a:pPr fontAlgn="ctr"/>
            <a:r>
              <a:rPr lang="en-US" dirty="0"/>
              <a:t>All subscriptions</a:t>
            </a:r>
          </a:p>
          <a:p>
            <a:pPr fontAlgn="ctr"/>
            <a:r>
              <a:rPr lang="en-US" dirty="0"/>
              <a:t>Messages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5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Retained Messages</a:t>
            </a:r>
          </a:p>
          <a:p>
            <a:pPr fontAlgn="ctr"/>
            <a:r>
              <a:rPr lang="en-US" dirty="0"/>
              <a:t>Created by publishing a message with a </a:t>
            </a:r>
            <a:r>
              <a:rPr lang="en-US" i="1" dirty="0"/>
              <a:t>retain</a:t>
            </a:r>
            <a:r>
              <a:rPr lang="en-US" dirty="0"/>
              <a:t> flag</a:t>
            </a:r>
          </a:p>
          <a:p>
            <a:pPr fontAlgn="ctr"/>
            <a:r>
              <a:rPr lang="en-US" dirty="0"/>
              <a:t>Will be stored by the broker till eternity</a:t>
            </a:r>
          </a:p>
          <a:p>
            <a:pPr fontAlgn="ctr"/>
            <a:r>
              <a:rPr lang="en-US" dirty="0"/>
              <a:t>Can be deleted by publishing an empty payload</a:t>
            </a:r>
          </a:p>
          <a:p>
            <a:pPr fontAlgn="ctr"/>
            <a:r>
              <a:rPr lang="en-US" dirty="0"/>
              <a:t>Ideal for device status messages: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online / offline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Last Will</a:t>
            </a:r>
          </a:p>
          <a:p>
            <a:pPr fontAlgn="ctr"/>
            <a:r>
              <a:rPr lang="en-US" dirty="0"/>
              <a:t>Created by the client when connecting</a:t>
            </a:r>
          </a:p>
          <a:p>
            <a:pPr lvl="1" fontAlgn="ctr"/>
            <a:r>
              <a:rPr lang="en-US" dirty="0" err="1"/>
              <a:t>lastWillTopic</a:t>
            </a:r>
            <a:endParaRPr lang="en-US" dirty="0"/>
          </a:p>
          <a:p>
            <a:pPr lvl="1" fontAlgn="ctr"/>
            <a:r>
              <a:rPr lang="en-US" dirty="0" err="1"/>
              <a:t>lastWillMessage</a:t>
            </a:r>
            <a:endParaRPr lang="en-US" dirty="0"/>
          </a:p>
          <a:p>
            <a:pPr lvl="1" fontAlgn="ctr"/>
            <a:r>
              <a:rPr lang="en-US" dirty="0" err="1"/>
              <a:t>lastWillRetain</a:t>
            </a:r>
            <a:endParaRPr lang="en-US" dirty="0"/>
          </a:p>
          <a:p>
            <a:pPr lvl="1" fontAlgn="ctr"/>
            <a:r>
              <a:rPr lang="en-US" dirty="0" err="1"/>
              <a:t>lastWillQoS</a:t>
            </a:r>
            <a:endParaRPr lang="en-US" dirty="0"/>
          </a:p>
          <a:p>
            <a:pPr fontAlgn="ctr"/>
            <a:r>
              <a:rPr lang="en-US" dirty="0"/>
              <a:t>Sent by the broker</a:t>
            </a:r>
          </a:p>
          <a:p>
            <a:pPr lvl="1" fontAlgn="ctr"/>
            <a:r>
              <a:rPr lang="en-US" dirty="0"/>
              <a:t>When a client does not respond within the Keep Alive Time</a:t>
            </a:r>
          </a:p>
          <a:p>
            <a:pPr lvl="1" fontAlgn="ctr"/>
            <a:r>
              <a:rPr lang="en-US" dirty="0"/>
              <a:t>An unexpected situation on the network</a:t>
            </a:r>
          </a:p>
          <a:p>
            <a:pPr fontAlgn="ctr"/>
            <a:r>
              <a:rPr lang="en-US" dirty="0"/>
              <a:t>Ideal for device status message: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offline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582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Node-RED programming</a:t>
            </a:r>
          </a:p>
          <a:p>
            <a:pPr marL="0" indent="0">
              <a:buNone/>
            </a:pPr>
            <a:r>
              <a:rPr lang="en-US" dirty="0"/>
              <a:t>Flow: Arduino MQTT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same as the Arduino </a:t>
            </a:r>
            <a:r>
              <a:rPr lang="en-US" dirty="0" err="1"/>
              <a:t>Firmata</a:t>
            </a:r>
            <a:r>
              <a:rPr lang="en-US" dirty="0"/>
              <a:t> flow but now directing all communication through an MQTT broker, turning our Arduino into a 'Thing' which is connected to the Internet of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flow uses the built-in MQTT nodes.</a:t>
            </a:r>
          </a:p>
        </p:txBody>
      </p:sp>
    </p:spTree>
    <p:extLst>
      <p:ext uri="{BB962C8B-B14F-4D97-AF65-F5344CB8AC3E}">
        <p14:creationId xmlns:p14="http://schemas.microsoft.com/office/powerpoint/2010/main" val="108925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5110-67D1-4A89-87F1-FAE3AE6C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CF2CB-4F51-422F-9EA1-005797F1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b="1" dirty="0">
              <a:hlinkClick r:id="rId2"/>
            </a:endParaRPr>
          </a:p>
          <a:p>
            <a:pPr marL="0" indent="0" algn="ctr">
              <a:buNone/>
            </a:pPr>
            <a:r>
              <a:rPr lang="en-US" sz="4800" b="1" dirty="0">
                <a:hlinkClick r:id="rId2"/>
              </a:rPr>
              <a:t>https://github.com/rovale/innoexp2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0370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Afbeeldingsresultaat voor raspberry pi 3">
            <a:extLst>
              <a:ext uri="{FF2B5EF4-FFF2-40B4-BE49-F238E27FC236}">
                <a16:creationId xmlns:a16="http://schemas.microsoft.com/office/drawing/2014/main" id="{862270A8-A444-445E-B2C7-CA0B4D69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21" y="2628306"/>
            <a:ext cx="6340625" cy="422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fbeeldingsresultaat voor arduino nano">
            <a:extLst>
              <a:ext uri="{FF2B5EF4-FFF2-40B4-BE49-F238E27FC236}">
                <a16:creationId xmlns:a16="http://schemas.microsoft.com/office/drawing/2014/main" id="{3226404A-5148-4B3A-9E5B-CD256B1F33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0" y="749075"/>
            <a:ext cx="2525364" cy="200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fbeeldingsresultaat voor arduino uno">
            <a:extLst>
              <a:ext uri="{FF2B5EF4-FFF2-40B4-BE49-F238E27FC236}">
                <a16:creationId xmlns:a16="http://schemas.microsoft.com/office/drawing/2014/main" id="{69E59975-E9EC-4669-8161-4C19BC92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61" y="1361425"/>
            <a:ext cx="3565321" cy="246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fbeeldingsresultaat voor nodemcu">
            <a:extLst>
              <a:ext uri="{FF2B5EF4-FFF2-40B4-BE49-F238E27FC236}">
                <a16:creationId xmlns:a16="http://schemas.microsoft.com/office/drawing/2014/main" id="{A5E5527F-6E0D-4C7A-915D-8C7F6857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5382"/>
            <a:ext cx="3917659" cy="293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fbeeldingsresultaat voor esp-01">
            <a:extLst>
              <a:ext uri="{FF2B5EF4-FFF2-40B4-BE49-F238E27FC236}">
                <a16:creationId xmlns:a16="http://schemas.microsoft.com/office/drawing/2014/main" id="{97ABBCA8-BA42-4392-AD72-9FCE293C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876" y="4385104"/>
            <a:ext cx="2239621" cy="22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fbeeldingsresultaat voor arduino due">
            <a:extLst>
              <a:ext uri="{FF2B5EF4-FFF2-40B4-BE49-F238E27FC236}">
                <a16:creationId xmlns:a16="http://schemas.microsoft.com/office/drawing/2014/main" id="{C99E2B0E-A75E-466C-93FE-8A3D9D43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469" y="428492"/>
            <a:ext cx="4882861" cy="25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Afbeeldingsresultaat voor espressif">
            <a:extLst>
              <a:ext uri="{FF2B5EF4-FFF2-40B4-BE49-F238E27FC236}">
                <a16:creationId xmlns:a16="http://schemas.microsoft.com/office/drawing/2014/main" id="{00061797-02E6-4341-AFDD-18DE1C42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60" y="6249026"/>
            <a:ext cx="2579554" cy="4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Afbeeldingsresultaat voor arduino">
            <a:extLst>
              <a:ext uri="{FF2B5EF4-FFF2-40B4-BE49-F238E27FC236}">
                <a16:creationId xmlns:a16="http://schemas.microsoft.com/office/drawing/2014/main" id="{54E0647E-E867-4CCC-A486-087E46BF4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043" y="77214"/>
            <a:ext cx="2178341" cy="11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Afbeeldingsresultaat voor raspberry pi 3 logo">
            <a:extLst>
              <a:ext uri="{FF2B5EF4-FFF2-40B4-BE49-F238E27FC236}">
                <a16:creationId xmlns:a16="http://schemas.microsoft.com/office/drawing/2014/main" id="{67B27629-EFE2-4A84-A094-BC26E390A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037" y="5906445"/>
            <a:ext cx="2577709" cy="8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66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718"/>
            <a:ext cx="10515600" cy="4877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Arduino Nano</a:t>
            </a:r>
          </a:p>
          <a:p>
            <a:pPr fontAlgn="ctr"/>
            <a:r>
              <a:rPr lang="en-US" dirty="0">
                <a:hlinkClick r:id="rId2"/>
              </a:rPr>
              <a:t>https://store.arduino.cc/usa/arduino-nano</a:t>
            </a:r>
            <a:endParaRPr lang="en-US" dirty="0"/>
          </a:p>
          <a:p>
            <a:pPr fontAlgn="ctr"/>
            <a:r>
              <a:rPr lang="en-US" dirty="0"/>
              <a:t>Microcontroller ATmega328</a:t>
            </a:r>
          </a:p>
          <a:p>
            <a:pPr fontAlgn="ctr"/>
            <a:r>
              <a:rPr lang="en-US" dirty="0"/>
              <a:t>Clock Speed 16 MHz</a:t>
            </a:r>
          </a:p>
          <a:p>
            <a:pPr fontAlgn="ctr"/>
            <a:r>
              <a:rPr lang="en-US" dirty="0"/>
              <a:t>32 KB flash memory</a:t>
            </a:r>
          </a:p>
          <a:p>
            <a:pPr fontAlgn="ctr"/>
            <a:r>
              <a:rPr lang="en-US" dirty="0"/>
              <a:t>2 KB SRAM</a:t>
            </a:r>
          </a:p>
          <a:p>
            <a:pPr fontAlgn="ctr"/>
            <a:r>
              <a:rPr lang="en-US" dirty="0"/>
              <a:t>24 I/O pins</a:t>
            </a:r>
          </a:p>
          <a:p>
            <a:pPr lvl="1" fontAlgn="ctr"/>
            <a:r>
              <a:rPr lang="en-US" dirty="0"/>
              <a:t>Operating on 5V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Other boards may operate on 3.3V!</a:t>
            </a:r>
          </a:p>
        </p:txBody>
      </p:sp>
      <p:pic>
        <p:nvPicPr>
          <p:cNvPr id="4" name="Picture 2" descr="http://www.etechpk.net/wp-content/uploads/2016/02/ARDUINO_NANO_03.png">
            <a:extLst>
              <a:ext uri="{FF2B5EF4-FFF2-40B4-BE49-F238E27FC236}">
                <a16:creationId xmlns:a16="http://schemas.microsoft.com/office/drawing/2014/main" id="{8EC5ECE2-042F-4712-AE33-D70FC99E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3359"/>
            <a:ext cx="5067095" cy="403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052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A711C1-CC7A-4E5D-B21B-51CBFFD48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4" y="1343401"/>
            <a:ext cx="6168405" cy="4833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9718"/>
            <a:ext cx="10515600" cy="48772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Arduino Nano</a:t>
            </a:r>
          </a:p>
          <a:p>
            <a:pPr fontAlgn="ctr"/>
            <a:r>
              <a:rPr lang="en-US" dirty="0"/>
              <a:t>22 I/O pins</a:t>
            </a:r>
          </a:p>
          <a:p>
            <a:pPr lvl="1" fontAlgn="ctr"/>
            <a:r>
              <a:rPr lang="en-US" dirty="0"/>
              <a:t>4 functions</a:t>
            </a:r>
          </a:p>
          <a:p>
            <a:pPr lvl="2" fontAlgn="ctr"/>
            <a:r>
              <a:rPr lang="en-US" dirty="0"/>
              <a:t>20 Write digital value (1/0, HIGH/LOW)</a:t>
            </a:r>
          </a:p>
          <a:p>
            <a:pPr lvl="3" fontAlgn="ctr"/>
            <a:r>
              <a:rPr lang="en-US" dirty="0"/>
              <a:t>HIGH = 5V</a:t>
            </a:r>
          </a:p>
          <a:p>
            <a:pPr lvl="3" fontAlgn="ctr"/>
            <a:r>
              <a:rPr lang="en-US" dirty="0"/>
              <a:t>LOW = 0V</a:t>
            </a:r>
          </a:p>
          <a:p>
            <a:pPr marL="1371600" lvl="3" indent="0" fontAlgn="ctr">
              <a:buNone/>
            </a:pPr>
            <a:endParaRPr lang="en-US" dirty="0"/>
          </a:p>
          <a:p>
            <a:pPr lvl="2" fontAlgn="ctr"/>
            <a:r>
              <a:rPr lang="en-US"/>
              <a:t>20 </a:t>
            </a:r>
            <a:r>
              <a:rPr lang="en-US" dirty="0"/>
              <a:t>Read digital value (1/0, HIGH/LOW)</a:t>
            </a:r>
          </a:p>
          <a:p>
            <a:pPr lvl="3" fontAlgn="ctr"/>
            <a:r>
              <a:rPr lang="en-US" dirty="0"/>
              <a:t>HIGH = greater than 3V</a:t>
            </a:r>
          </a:p>
          <a:p>
            <a:pPr lvl="3" fontAlgn="ctr"/>
            <a:r>
              <a:rPr lang="en-US" dirty="0"/>
              <a:t>LOW = less than 1.5V</a:t>
            </a:r>
          </a:p>
          <a:p>
            <a:pPr lvl="3" fontAlgn="ctr"/>
            <a:endParaRPr lang="en-US" dirty="0"/>
          </a:p>
          <a:p>
            <a:pPr lvl="2" fontAlgn="ctr"/>
            <a:r>
              <a:rPr lang="en-US" dirty="0"/>
              <a:t>6 Write analog value (0 - 255), PWM</a:t>
            </a:r>
          </a:p>
          <a:p>
            <a:pPr lvl="2" fontAlgn="ctr"/>
            <a:endParaRPr lang="en-US" dirty="0"/>
          </a:p>
          <a:p>
            <a:pPr lvl="2" fontAlgn="ctr"/>
            <a:r>
              <a:rPr lang="en-US" dirty="0"/>
              <a:t>8 Read analog value (0 - 1024)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0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30140-D59E-4D4A-AB98-3F369FF4D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88" y="2282087"/>
            <a:ext cx="5528345" cy="4341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0255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Prototyping</a:t>
            </a:r>
          </a:p>
          <a:p>
            <a:pPr fontAlgn="ctr"/>
            <a:r>
              <a:rPr lang="en-US" dirty="0"/>
              <a:t>Breadboard</a:t>
            </a:r>
          </a:p>
          <a:p>
            <a:pPr lvl="1" fontAlgn="ctr"/>
            <a:r>
              <a:rPr lang="en-US" dirty="0">
                <a:hlinkClick r:id="rId3"/>
              </a:rPr>
              <a:t>https://learn.sparkfun.com/tutorials/how-to-use-a-breadboard</a:t>
            </a:r>
            <a:br>
              <a:rPr lang="en-US" dirty="0"/>
            </a:br>
            <a:endParaRPr lang="en-US" dirty="0"/>
          </a:p>
          <a:p>
            <a:pPr lvl="1" fontAlgn="ctr"/>
            <a:r>
              <a:rPr lang="en-US" dirty="0"/>
              <a:t>Used for creating a prototype of an</a:t>
            </a:r>
            <a:br>
              <a:rPr lang="en-US" dirty="0"/>
            </a:br>
            <a:r>
              <a:rPr lang="en-US" dirty="0"/>
              <a:t>electronic circuit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Power rails for + and –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Terminal strips for connecting the</a:t>
            </a:r>
            <a:br>
              <a:rPr lang="en-US" dirty="0"/>
            </a:br>
            <a:r>
              <a:rPr lang="en-US" dirty="0"/>
              <a:t>components</a:t>
            </a:r>
          </a:p>
          <a:p>
            <a:pPr lvl="1" fontAlgn="ctr"/>
            <a:endParaRPr lang="en-US" dirty="0"/>
          </a:p>
          <a:p>
            <a:pPr lvl="1" fontAlgn="ctr"/>
            <a:r>
              <a:rPr lang="en-US" dirty="0"/>
              <a:t>Support for IC's - and the Nano</a:t>
            </a:r>
            <a:br>
              <a:rPr lang="en-US" dirty="0"/>
            </a:br>
            <a:endParaRPr lang="en-US" dirty="0"/>
          </a:p>
          <a:p>
            <a:pPr lvl="1" fontAlgn="ctr"/>
            <a:r>
              <a:rPr lang="en-US" dirty="0"/>
              <a:t>Connect components using jumper wires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4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2E015-5DA1-4D65-B700-63D37B574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26" y="2248250"/>
            <a:ext cx="4827443" cy="3790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Digital output example - LED</a:t>
            </a:r>
          </a:p>
          <a:p>
            <a:pPr fontAlgn="ctr"/>
            <a:r>
              <a:rPr lang="en-US" dirty="0"/>
              <a:t>LED</a:t>
            </a:r>
          </a:p>
          <a:p>
            <a:pPr lvl="1" fontAlgn="ctr"/>
            <a:r>
              <a:rPr lang="en-US" dirty="0">
                <a:hlinkClick r:id="rId3"/>
              </a:rPr>
              <a:t>https://learn.sparkfun.com/tutorials/light-emitting-diodes-leds</a:t>
            </a:r>
            <a:endParaRPr lang="en-US" dirty="0"/>
          </a:p>
          <a:p>
            <a:pPr lvl="1" fontAlgn="ctr"/>
            <a:r>
              <a:rPr lang="en-US" dirty="0"/>
              <a:t>An LED is a Light Emitting Diode</a:t>
            </a:r>
          </a:p>
          <a:p>
            <a:pPr lvl="1" fontAlgn="ctr"/>
            <a:r>
              <a:rPr lang="en-US" dirty="0"/>
              <a:t>Long leg is positive side, anode</a:t>
            </a:r>
          </a:p>
          <a:p>
            <a:pPr lvl="1" fontAlgn="ctr"/>
            <a:r>
              <a:rPr lang="en-US" dirty="0"/>
              <a:t>Short leg is negative side, cathode - has flat edge</a:t>
            </a:r>
          </a:p>
          <a:p>
            <a:pPr lvl="1" fontAlgn="ctr"/>
            <a:r>
              <a:rPr lang="en-US" dirty="0"/>
              <a:t>You can test it with a coin cell battery</a:t>
            </a:r>
          </a:p>
          <a:p>
            <a:pPr lvl="1" fontAlgn="ctr"/>
            <a:r>
              <a:rPr lang="en-US" dirty="0"/>
              <a:t>An LED will be toasted if it gets too much current</a:t>
            </a:r>
          </a:p>
          <a:p>
            <a:pPr fontAlgn="ctr"/>
            <a:r>
              <a:rPr lang="en-US" dirty="0"/>
              <a:t>Resistor</a:t>
            </a:r>
          </a:p>
          <a:p>
            <a:pPr lvl="1" fontAlgn="ctr"/>
            <a:r>
              <a:rPr lang="en-US" dirty="0">
                <a:hlinkClick r:id="rId4"/>
              </a:rPr>
              <a:t>https://learn.sparkfun.com/tutorials/resistors</a:t>
            </a:r>
            <a:endParaRPr lang="en-US" dirty="0"/>
          </a:p>
          <a:p>
            <a:pPr lvl="1" fontAlgn="ctr"/>
            <a:r>
              <a:rPr lang="en-US" dirty="0"/>
              <a:t>A resistor limits the flow of electrons</a:t>
            </a:r>
          </a:p>
          <a:p>
            <a:pPr lvl="1" fontAlgn="ctr"/>
            <a:r>
              <a:rPr lang="en-US" dirty="0"/>
              <a:t>The value can be decoded using the color bands</a:t>
            </a:r>
          </a:p>
          <a:p>
            <a:pPr fontAlgn="ctr"/>
            <a:r>
              <a:rPr lang="en-US" dirty="0"/>
              <a:t>Wiring</a:t>
            </a:r>
          </a:p>
          <a:p>
            <a:pPr lvl="1" fontAlgn="ctr"/>
            <a:r>
              <a:rPr lang="en-US" dirty="0"/>
              <a:t>Arduino pin D3 to LED to Resistor to Ground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1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6284-2F8F-47D7-900A-6E6932A0B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Arduino -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F28-0179-472B-831B-E82814C6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051"/>
            <a:ext cx="9975209" cy="542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Programming</a:t>
            </a:r>
          </a:p>
          <a:p>
            <a:pPr fontAlgn="ctr"/>
            <a:r>
              <a:rPr lang="en-US" dirty="0"/>
              <a:t>We got Chinese compatible Nanos here...</a:t>
            </a:r>
          </a:p>
          <a:p>
            <a:pPr lvl="1" fontAlgn="ctr"/>
            <a:r>
              <a:rPr lang="en-US" dirty="0"/>
              <a:t>Install Serial driver for Nano compatible</a:t>
            </a:r>
            <a:br>
              <a:rPr lang="en-US" dirty="0"/>
            </a:br>
            <a:r>
              <a:rPr lang="en-US" dirty="0">
                <a:hlinkClick r:id="rId2"/>
              </a:rPr>
              <a:t>http://www.wch.cn/download/CH341SER_EXE.html</a:t>
            </a:r>
            <a:br>
              <a:rPr lang="en-US" dirty="0"/>
            </a:br>
            <a:r>
              <a:rPr lang="en-US" dirty="0"/>
              <a:t>(also needed for </a:t>
            </a:r>
            <a:r>
              <a:rPr lang="en-US" dirty="0" err="1"/>
              <a:t>NodeMCU</a:t>
            </a:r>
            <a:r>
              <a:rPr lang="en-US" dirty="0"/>
              <a:t> V1.0)</a:t>
            </a:r>
            <a:br>
              <a:rPr lang="en-US" dirty="0"/>
            </a:br>
            <a:endParaRPr lang="en-US" dirty="0"/>
          </a:p>
          <a:p>
            <a:pPr fontAlgn="ctr"/>
            <a:r>
              <a:rPr lang="en-US" dirty="0"/>
              <a:t>Install Arduino IDE</a:t>
            </a:r>
            <a:br>
              <a:rPr lang="en-US" dirty="0"/>
            </a:br>
            <a:r>
              <a:rPr lang="en-US" dirty="0">
                <a:hlinkClick r:id="rId3"/>
              </a:rPr>
              <a:t>https://www.arduino.cc/en/main/software</a:t>
            </a:r>
            <a:br>
              <a:rPr lang="en-US" dirty="0"/>
            </a:br>
            <a:endParaRPr lang="en-US" dirty="0"/>
          </a:p>
          <a:p>
            <a:pPr fontAlgn="ctr"/>
            <a:r>
              <a:rPr lang="en-US" dirty="0"/>
              <a:t>Select</a:t>
            </a:r>
          </a:p>
          <a:p>
            <a:pPr lvl="1" fontAlgn="ctr"/>
            <a:r>
              <a:rPr lang="en-US" dirty="0"/>
              <a:t>Board (Arduino Nano)</a:t>
            </a:r>
          </a:p>
          <a:p>
            <a:pPr lvl="1" fontAlgn="ctr"/>
            <a:r>
              <a:rPr lang="en-US" dirty="0"/>
              <a:t>COM port (see device manager)</a:t>
            </a:r>
          </a:p>
        </p:txBody>
      </p:sp>
      <p:pic>
        <p:nvPicPr>
          <p:cNvPr id="4098" name="Picture 2" descr="Afbeeldingsresultaat voor arduino ide">
            <a:extLst>
              <a:ext uri="{FF2B5EF4-FFF2-40B4-BE49-F238E27FC236}">
                <a16:creationId xmlns:a16="http://schemas.microsoft.com/office/drawing/2014/main" id="{DD1CF8B2-13BA-4715-A066-3C94DE0D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54" y="553589"/>
            <a:ext cx="671280" cy="3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56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4472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912</Words>
  <Application>Microsoft Office PowerPoint</Application>
  <PresentationFormat>Widescreen</PresentationFormat>
  <Paragraphs>249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Internet Of Things - Sessions</vt:lpstr>
      <vt:lpstr>PowerPoint Presentation</vt:lpstr>
      <vt:lpstr>PowerPoint Presentation</vt:lpstr>
      <vt:lpstr>Arduino - Hello World</vt:lpstr>
      <vt:lpstr>Arduino - Hello World</vt:lpstr>
      <vt:lpstr>Arduino - Hello World</vt:lpstr>
      <vt:lpstr>Arduino - Hello World</vt:lpstr>
      <vt:lpstr>Arduino - Hello World</vt:lpstr>
      <vt:lpstr>Arduino - Hello World</vt:lpstr>
      <vt:lpstr>Arduino - Hello World</vt:lpstr>
      <vt:lpstr>Arduino - Advanced</vt:lpstr>
      <vt:lpstr>Arduino - Advanced</vt:lpstr>
      <vt:lpstr>Node-Red - Introduction</vt:lpstr>
      <vt:lpstr>Integrating Arduino in Node-Red</vt:lpstr>
      <vt:lpstr>Integrating Arduino in Node-Red</vt:lpstr>
      <vt:lpstr>Integrating Arduino in Node-Red</vt:lpstr>
      <vt:lpstr>The Internet of Things</vt:lpstr>
      <vt:lpstr>The Internet of Things</vt:lpstr>
      <vt:lpstr>The Internet of Things</vt:lpstr>
      <vt:lpstr>The Internet of Things</vt:lpstr>
      <vt:lpstr>The Internet of Things</vt:lpstr>
      <vt:lpstr>The Internet of Things</vt:lpstr>
      <vt:lpstr>The Internet of Things</vt:lpstr>
      <vt:lpstr>The Internet of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2017-12-02T04:12:09Z</dcterms:created>
  <dcterms:modified xsi:type="dcterms:W3CDTF">2017-12-02T04:12:41Z</dcterms:modified>
</cp:coreProperties>
</file>